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7" r:id="rId2"/>
    <p:sldId id="259" r:id="rId3"/>
    <p:sldId id="266" r:id="rId4"/>
    <p:sldId id="260" r:id="rId5"/>
    <p:sldId id="261" r:id="rId6"/>
    <p:sldId id="268" r:id="rId7"/>
    <p:sldId id="269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clrMru>
    <a:srgbClr val="99FF99"/>
    <a:srgbClr val="3333CC"/>
    <a:srgbClr val="CCECFF"/>
    <a:srgbClr val="FF0000"/>
    <a:srgbClr val="0000FF"/>
    <a:srgbClr val="CC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endParaRPr lang="ru-RU" alt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alt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96ECA5C-685D-4D6A-866F-F42487B16F9B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3EDB-E520-4C35-8B4E-D4447334818A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3ABE-F718-4D1C-9B42-15937AD17CEB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B556B-1F1A-4FE7-BAA7-6896BCF22031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9F9F8BE-587C-417C-9951-26AD79817FFD}" type="slidenum">
              <a:rPr lang="ru-RU" altLang="en-US" smtClean="0"/>
              <a:pPr/>
              <a:t>‹#›</a:t>
            </a:fld>
            <a:endParaRPr lang="ru-RU" alt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5486891-65EF-45F1-8CFA-78BB73FB792B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0EF9583-A282-40A5-88AB-1F4EED914BC2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BCF0-BA68-4D2D-8EC6-4D06D49A522A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A0F8C93-27CB-4DB9-B13B-9C399866E6A1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B92E9EE-C98A-477F-88C0-EF612003F33C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2E8CADA6-C40D-4E63-8323-28F6FCC055E0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shade val="48000"/>
                <a:satMod val="230000"/>
                <a:alpha val="16000"/>
              </a:schemeClr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CF4286E-639E-441B-AF22-EDA50A8BE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8794" y="1285860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smtClean="0">
                <a:solidFill>
                  <a:schemeClr val="bg2">
                    <a:lumMod val="25000"/>
                  </a:schemeClr>
                </a:solidFill>
              </a:rPr>
              <a:t>«Множество и мы»</a:t>
            </a:r>
            <a:endParaRPr lang="ru-RU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56" y="2786058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ЭЛЕКТИВНЫЙ КУРС  ДЛЯ 9 КЛАССОВ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670" y="3857628"/>
            <a:ext cx="5357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Автор : учитель математики </a:t>
            </a:r>
          </a:p>
          <a:p>
            <a:pPr algn="r"/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</a:rPr>
              <a:t>Хабирова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</a:rPr>
              <a:t>Зульфия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</a:rPr>
              <a:t>Габдулловна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620713"/>
            <a:ext cx="78851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>
                <a:latin typeface="Times New Roman" pitchFamily="18" charset="0"/>
              </a:rPr>
              <a:t>                 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Применение теории множеств </a:t>
            </a:r>
          </a:p>
          <a:p>
            <a:pPr>
              <a:spcBef>
                <a:spcPct val="50000"/>
              </a:spcBef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                            при решении задач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57224" y="2285992"/>
            <a:ext cx="73581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1.Решение неравенств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:       </a:t>
            </a:r>
            <a:r>
              <a:rPr lang="ru-RU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х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8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2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– 3х – 10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&gt; 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0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2.Решение системы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неравенств :      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2х – 10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&gt; 0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                                           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 </a:t>
            </a:r>
            <a:r>
              <a:rPr lang="ru-RU" sz="28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х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+ 4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&lt; 0 </a:t>
            </a:r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3. Найдите область определения  функции 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                                                 </a:t>
            </a:r>
            <a:r>
              <a:rPr lang="ru-RU" sz="28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</a:rPr>
              <a:t>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244" name="AutoShape 4"/>
          <p:cNvSpPr>
            <a:spLocks/>
          </p:cNvSpPr>
          <p:nvPr/>
        </p:nvSpPr>
        <p:spPr bwMode="auto">
          <a:xfrm>
            <a:off x="4857752" y="3500438"/>
            <a:ext cx="71438" cy="928694"/>
          </a:xfrm>
          <a:prstGeom prst="leftBrace">
            <a:avLst>
              <a:gd name="adj1" fmla="val 84073"/>
              <a:gd name="adj2" fmla="val 50000"/>
            </a:avLst>
          </a:prstGeom>
          <a:noFill/>
          <a:ln w="28575">
            <a:solidFill>
              <a:schemeClr val="bg2">
                <a:lumMod val="1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5000628" y="4929198"/>
          <a:ext cx="1911551" cy="688644"/>
        </p:xfrm>
        <a:graphic>
          <a:graphicData uri="http://schemas.openxmlformats.org/presentationml/2006/ole">
            <p:oleObj spid="_x0000_s10245" name="Формула" r:id="rId3" imgW="1054080" imgH="228600" progId="Equation.3">
              <p:embed/>
            </p:oleObj>
          </a:graphicData>
        </a:graphic>
      </p:graphicFrame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500034" y="571480"/>
            <a:ext cx="821537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Предлагаемый курс по теме «Множества и мы» содержит как теоретический, так и практический материал. Рассматриваемая система упражнений рассчитана на овладение учащимися методами рассуждений , активизацию мыслительной деятельности, развитие математического языка, выработку творческого подхода к решению задач, установление связи теоретико-множественных понятий с окружающей действительностью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981075"/>
            <a:ext cx="7558087" cy="1371600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«Множество есть многое,</a:t>
            </a:r>
            <a:b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мыслимое как единое целое»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Георг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Кантор (1845-1918 гг.)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428604"/>
            <a:ext cx="7572428" cy="571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Цель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установить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связь с окружающей действительностью, расширить кругозор учащихся, увязав разделы алгебры, геометрии, реальными объектами окружающей действительности. </a:t>
            </a: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Задачи курса: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1.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Суммировать знания, уточнить и обобщить известные представления о теории множеств.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.Сформировать у учащихся: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- навыки применения общих методов рассуждений, выработку творческого подхода к решению задач;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- навыки применения терминологий и символики теории множеств;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- умение читать предложения, записанные на языке теории множеств, используя  различные  средства русского и математического языка;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- навыки использования геометрических изображений, на прямых, на плоскостях,  диаграммах  Эйлера-Венна.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Содержание  программы.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Множества. 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Способы задания множеств.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Операции над множества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          -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ПОДМНОЖЕСТВА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          -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ПЕРЕСЕЧЕНИЕ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МНОЖЕСТВ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/>
            </a:r>
            <a:b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</a:b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      -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ОБЪЕДИНЕНИЕ МНОЖЕСТВ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ПРИМЕНЕНИЕ ТЕОРИИ МНОЖЕСТВ ПРИ РЕШЕНИИ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                    -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УРАВНЕНИЙ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                       - НЕРАВЕНСТВ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                       -СИСТЕМ УРАВНЕНИЙ И НЕРАВЕНСТВ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27088" y="1196975"/>
            <a:ext cx="68881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/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 - множество натуральных чисел;</a:t>
            </a:r>
          </a:p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Z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множество целых чисел;</a:t>
            </a:r>
          </a:p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Q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множество рациональных чисел;</a:t>
            </a:r>
          </a:p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I 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 множество иррациональных чисел;</a:t>
            </a:r>
          </a:p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 множество действительных чисел</a:t>
            </a:r>
            <a:r>
              <a:rPr lang="ru-RU" sz="2000" b="1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00034" y="4071942"/>
            <a:ext cx="820896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Множество чисел, кратных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7 -   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7; 14; 21; 28; 35; 42; и т.д.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Множество квадратов натуральных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чисел - </a:t>
            </a:r>
          </a:p>
          <a:p>
            <a:pPr marL="342900" indent="-342900">
              <a:spcBef>
                <a:spcPct val="50000"/>
              </a:spcBef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      1; 4; 9; 16; 25; 36; 49; и т.д.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Множество простых чисел, принадлежащих промежутку  (25;43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) -     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29; 31; 37; 41</a:t>
            </a: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4857752" y="4143380"/>
            <a:ext cx="71438" cy="215900"/>
          </a:xfrm>
          <a:prstGeom prst="leftBrace">
            <a:avLst>
              <a:gd name="adj1" fmla="val 25185"/>
              <a:gd name="adj2" fmla="val 50000"/>
            </a:avLst>
          </a:prstGeom>
          <a:noFill/>
          <a:ln w="28575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AutoShape 6"/>
          <p:cNvSpPr>
            <a:spLocks/>
          </p:cNvSpPr>
          <p:nvPr/>
        </p:nvSpPr>
        <p:spPr bwMode="auto">
          <a:xfrm>
            <a:off x="8072462" y="4214818"/>
            <a:ext cx="215900" cy="2159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5" name="AutoShape 7"/>
          <p:cNvSpPr>
            <a:spLocks/>
          </p:cNvSpPr>
          <p:nvPr/>
        </p:nvSpPr>
        <p:spPr bwMode="auto">
          <a:xfrm>
            <a:off x="1000100" y="5072074"/>
            <a:ext cx="71438" cy="215900"/>
          </a:xfrm>
          <a:prstGeom prst="leftBrace">
            <a:avLst>
              <a:gd name="adj1" fmla="val 25185"/>
              <a:gd name="adj2" fmla="val 50000"/>
            </a:avLst>
          </a:prstGeom>
          <a:noFill/>
          <a:ln w="28575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6" name="AutoShape 8"/>
          <p:cNvSpPr>
            <a:spLocks/>
          </p:cNvSpPr>
          <p:nvPr/>
        </p:nvSpPr>
        <p:spPr bwMode="auto">
          <a:xfrm>
            <a:off x="4357686" y="5000636"/>
            <a:ext cx="144463" cy="287338"/>
          </a:xfrm>
          <a:prstGeom prst="rightBrace">
            <a:avLst>
              <a:gd name="adj1" fmla="val 16575"/>
              <a:gd name="adj2" fmla="val 50000"/>
            </a:avLst>
          </a:prstGeom>
          <a:noFill/>
          <a:ln w="28575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7" name="AutoShape 9"/>
          <p:cNvSpPr>
            <a:spLocks/>
          </p:cNvSpPr>
          <p:nvPr/>
        </p:nvSpPr>
        <p:spPr bwMode="auto">
          <a:xfrm>
            <a:off x="2143108" y="5786454"/>
            <a:ext cx="71438" cy="288925"/>
          </a:xfrm>
          <a:prstGeom prst="leftBrace">
            <a:avLst>
              <a:gd name="adj1" fmla="val 33703"/>
              <a:gd name="adj2" fmla="val 50000"/>
            </a:avLst>
          </a:prstGeom>
          <a:noFill/>
          <a:ln w="28575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8" name="AutoShape 10"/>
          <p:cNvSpPr>
            <a:spLocks/>
          </p:cNvSpPr>
          <p:nvPr/>
        </p:nvSpPr>
        <p:spPr bwMode="auto">
          <a:xfrm>
            <a:off x="3857620" y="5786454"/>
            <a:ext cx="215900" cy="360362"/>
          </a:xfrm>
          <a:prstGeom prst="rightBrace">
            <a:avLst>
              <a:gd name="adj1" fmla="val 13909"/>
              <a:gd name="adj2" fmla="val 50000"/>
            </a:avLst>
          </a:prstGeom>
          <a:noFill/>
          <a:ln w="28575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85918" y="500042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Числовые множества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qwerty\Мои документы\Мои рисунки\2003-01-01\мы00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25240"/>
            <a:ext cx="6186481" cy="4032760"/>
          </a:xfrm>
          <a:prstGeom prst="rect">
            <a:avLst/>
          </a:prstGeom>
          <a:noFill/>
        </p:spPr>
      </p:pic>
      <p:pic>
        <p:nvPicPr>
          <p:cNvPr id="20483" name="Picture 3" descr="C:\Documents and Settings\qwerty\Мои документы\Мои рисунки\2003-01-01\кот000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500042"/>
            <a:ext cx="4071967" cy="1571636"/>
          </a:xfrm>
          <a:prstGeom prst="rect">
            <a:avLst/>
          </a:prstGeom>
          <a:noFill/>
        </p:spPr>
      </p:pic>
      <p:pic>
        <p:nvPicPr>
          <p:cNvPr id="13313" name="Picture 1" descr="C:\Documents and Settings\qwerty\Мои документы\Мои рисунки\2003-01-01\сова0001.TIF"/>
          <p:cNvPicPr>
            <a:picLocks noChangeAspect="1" noChangeArrowheads="1"/>
          </p:cNvPicPr>
          <p:nvPr/>
        </p:nvPicPr>
        <p:blipFill>
          <a:blip r:embed="rId4" cstate="print"/>
          <a:srcRect l="5386" t="4951" r="2321" b="11039"/>
          <a:stretch>
            <a:fillRect/>
          </a:stretch>
        </p:blipFill>
        <p:spPr bwMode="auto">
          <a:xfrm>
            <a:off x="5429256" y="0"/>
            <a:ext cx="3714744" cy="2816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qwerty\Мои документы\Мои рисунки\2003-01-01\гс0004.TIF"/>
          <p:cNvPicPr>
            <a:picLocks noChangeAspect="1" noChangeArrowheads="1"/>
          </p:cNvPicPr>
          <p:nvPr/>
        </p:nvPicPr>
        <p:blipFill>
          <a:blip r:embed="rId2"/>
          <a:srcRect l="5556" t="5470" r="5555" b="1540"/>
          <a:stretch>
            <a:fillRect/>
          </a:stretch>
        </p:blipFill>
        <p:spPr bwMode="auto">
          <a:xfrm>
            <a:off x="714347" y="410743"/>
            <a:ext cx="2370061" cy="2518191"/>
          </a:xfrm>
          <a:prstGeom prst="rect">
            <a:avLst/>
          </a:prstGeom>
          <a:noFill/>
        </p:spPr>
      </p:pic>
      <p:pic>
        <p:nvPicPr>
          <p:cNvPr id="31747" name="Picture 3" descr="C:\Documents and Settings\qwerty\Мои документы\Мои рисунки\2003-01-01\гс0003.TIF"/>
          <p:cNvPicPr>
            <a:picLocks noChangeAspect="1" noChangeArrowheads="1"/>
          </p:cNvPicPr>
          <p:nvPr/>
        </p:nvPicPr>
        <p:blipFill>
          <a:blip r:embed="rId3"/>
          <a:srcRect l="5677" t="2948" r="6332" b="5673"/>
          <a:stretch>
            <a:fillRect/>
          </a:stretch>
        </p:blipFill>
        <p:spPr bwMode="auto">
          <a:xfrm>
            <a:off x="3357554" y="428604"/>
            <a:ext cx="2428892" cy="2428892"/>
          </a:xfrm>
          <a:prstGeom prst="rect">
            <a:avLst/>
          </a:prstGeom>
          <a:noFill/>
        </p:spPr>
      </p:pic>
      <p:pic>
        <p:nvPicPr>
          <p:cNvPr id="31748" name="Picture 4" descr="C:\Documents and Settings\qwerty\Мои документы\Мои рисунки\2003-01-01\гс0002.TIF"/>
          <p:cNvPicPr>
            <a:picLocks noChangeAspect="1" noChangeArrowheads="1"/>
          </p:cNvPicPr>
          <p:nvPr/>
        </p:nvPicPr>
        <p:blipFill>
          <a:blip r:embed="rId4"/>
          <a:srcRect l="6181" t="6303" r="2288" b="2705"/>
          <a:stretch>
            <a:fillRect/>
          </a:stretch>
        </p:blipFill>
        <p:spPr bwMode="auto">
          <a:xfrm>
            <a:off x="714348" y="3286124"/>
            <a:ext cx="3071834" cy="2995038"/>
          </a:xfrm>
          <a:prstGeom prst="rect">
            <a:avLst/>
          </a:prstGeom>
          <a:noFill/>
        </p:spPr>
      </p:pic>
      <p:pic>
        <p:nvPicPr>
          <p:cNvPr id="31749" name="Picture 5" descr="C:\Documents and Settings\qwerty\Мои документы\Мои рисунки\2003-01-01\гс0001.TIF"/>
          <p:cNvPicPr>
            <a:picLocks noChangeAspect="1" noChangeArrowheads="1"/>
          </p:cNvPicPr>
          <p:nvPr/>
        </p:nvPicPr>
        <p:blipFill>
          <a:blip r:embed="rId5"/>
          <a:srcRect l="2857" t="2585" r="2857" b="5730"/>
          <a:stretch>
            <a:fillRect/>
          </a:stretch>
        </p:blipFill>
        <p:spPr bwMode="auto">
          <a:xfrm>
            <a:off x="6284280" y="428604"/>
            <a:ext cx="2431124" cy="2357454"/>
          </a:xfrm>
          <a:prstGeom prst="rect">
            <a:avLst/>
          </a:prstGeom>
          <a:noFill/>
        </p:spPr>
      </p:pic>
      <p:pic>
        <p:nvPicPr>
          <p:cNvPr id="6" name="Picture 4" descr="C:\Documents and Settings\qwerty\Мои документы\Мои рисунки\2003-01-01\мор0001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143248"/>
            <a:ext cx="2997196" cy="2991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835150" y="188913"/>
            <a:ext cx="324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20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132138" y="981075"/>
            <a:ext cx="2952750" cy="461665"/>
          </a:xfrm>
          <a:prstGeom prst="rect">
            <a:avLst/>
          </a:prstGeom>
          <a:solidFill>
            <a:srgbClr val="FFCC99"/>
          </a:solidFill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Способы задания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1258888" y="2133600"/>
            <a:ext cx="2017712" cy="1150938"/>
          </a:xfrm>
          <a:prstGeom prst="flowChartProcess">
            <a:avLst/>
          </a:prstGeom>
          <a:solidFill>
            <a:srgbClr val="FFCC99"/>
          </a:solidFill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47813" y="2565400"/>
            <a:ext cx="1584325" cy="4572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Списком</a:t>
            </a: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5724525" y="1989138"/>
            <a:ext cx="2879725" cy="1152525"/>
          </a:xfrm>
          <a:prstGeom prst="flowChartProcess">
            <a:avLst/>
          </a:prstGeom>
          <a:solidFill>
            <a:srgbClr val="FFCC99"/>
          </a:solidFill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5857884" y="2133600"/>
            <a:ext cx="2643206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/>
              <a:t>   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Указание    характеристических          свойств</a:t>
            </a:r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1142976" y="4000504"/>
            <a:ext cx="2428892" cy="1214446"/>
          </a:xfrm>
          <a:prstGeom prst="flowChartTerminator">
            <a:avLst/>
          </a:prstGeom>
          <a:solidFill>
            <a:srgbClr val="FFCC99"/>
          </a:solidFill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285852" y="4292600"/>
            <a:ext cx="20717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1; 2; 3; 4; 5; 6; 7</a:t>
            </a:r>
          </a:p>
        </p:txBody>
      </p:sp>
      <p:sp>
        <p:nvSpPr>
          <p:cNvPr id="8202" name="AutoShape 10"/>
          <p:cNvSpPr>
            <a:spLocks/>
          </p:cNvSpPr>
          <p:nvPr/>
        </p:nvSpPr>
        <p:spPr bwMode="auto">
          <a:xfrm>
            <a:off x="1285852" y="4286256"/>
            <a:ext cx="73025" cy="360363"/>
          </a:xfrm>
          <a:prstGeom prst="leftBrace">
            <a:avLst>
              <a:gd name="adj1" fmla="val 41123"/>
              <a:gd name="adj2" fmla="val 50000"/>
            </a:avLst>
          </a:prstGeom>
          <a:noFill/>
          <a:ln w="28575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203" name="AutoShape 11"/>
          <p:cNvSpPr>
            <a:spLocks/>
          </p:cNvSpPr>
          <p:nvPr/>
        </p:nvSpPr>
        <p:spPr bwMode="auto">
          <a:xfrm>
            <a:off x="3143240" y="4286256"/>
            <a:ext cx="215900" cy="360363"/>
          </a:xfrm>
          <a:prstGeom prst="rightBrace">
            <a:avLst>
              <a:gd name="adj1" fmla="val 13909"/>
              <a:gd name="adj2" fmla="val 50000"/>
            </a:avLst>
          </a:prstGeom>
          <a:noFill/>
          <a:ln w="28575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5786446" y="4000504"/>
            <a:ext cx="3000396" cy="1285884"/>
          </a:xfrm>
          <a:prstGeom prst="flowChartTerminator">
            <a:avLst/>
          </a:prstGeom>
          <a:solidFill>
            <a:srgbClr val="FFCC99">
              <a:alpha val="99001"/>
            </a:srgbClr>
          </a:solidFill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5786446" y="4149724"/>
            <a:ext cx="31432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А=  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/Р(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 Р(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)- характеристическое   свойство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6" name="AutoShape 14"/>
          <p:cNvSpPr>
            <a:spLocks/>
          </p:cNvSpPr>
          <p:nvPr/>
        </p:nvSpPr>
        <p:spPr bwMode="auto">
          <a:xfrm>
            <a:off x="7858148" y="4857760"/>
            <a:ext cx="71438" cy="287338"/>
          </a:xfrm>
          <a:prstGeom prst="rightBrace">
            <a:avLst>
              <a:gd name="adj1" fmla="val 33518"/>
              <a:gd name="adj2" fmla="val 50000"/>
            </a:avLst>
          </a:prstGeom>
          <a:noFill/>
          <a:ln w="28575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7" name="AutoShape 15"/>
          <p:cNvSpPr>
            <a:spLocks/>
          </p:cNvSpPr>
          <p:nvPr/>
        </p:nvSpPr>
        <p:spPr bwMode="auto">
          <a:xfrm>
            <a:off x="7643834" y="4143380"/>
            <a:ext cx="214313" cy="357190"/>
          </a:xfrm>
          <a:prstGeom prst="leftBrace">
            <a:avLst>
              <a:gd name="adj1" fmla="val 25185"/>
              <a:gd name="adj2" fmla="val 50000"/>
            </a:avLst>
          </a:prstGeom>
          <a:noFill/>
          <a:ln w="28575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2214546" y="3429000"/>
            <a:ext cx="0" cy="503237"/>
          </a:xfrm>
          <a:prstGeom prst="line">
            <a:avLst/>
          </a:prstGeom>
          <a:noFill/>
          <a:ln w="57150">
            <a:solidFill>
              <a:schemeClr val="bg2">
                <a:lumMod val="2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 dirty="0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>
            <a:off x="7019925" y="3284538"/>
            <a:ext cx="0" cy="576262"/>
          </a:xfrm>
          <a:prstGeom prst="line">
            <a:avLst/>
          </a:prstGeom>
          <a:noFill/>
          <a:ln w="57150">
            <a:solidFill>
              <a:schemeClr val="bg2">
                <a:lumMod val="2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5508625" y="1484313"/>
            <a:ext cx="1800225" cy="12239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6516688" y="1484313"/>
            <a:ext cx="1943100" cy="15843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9221" name="AutoShape 5"/>
          <p:cNvCxnSpPr>
            <a:cxnSpLocks noChangeShapeType="1"/>
          </p:cNvCxnSpPr>
          <p:nvPr/>
        </p:nvCxnSpPr>
        <p:spPr bwMode="auto">
          <a:xfrm>
            <a:off x="1979613" y="148431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835150" y="29241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1692275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619250" y="26368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5651500" y="3429000"/>
            <a:ext cx="2881313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Объединение множеств</a:t>
            </a:r>
          </a:p>
        </p:txBody>
      </p:sp>
      <p:sp>
        <p:nvSpPr>
          <p:cNvPr id="9229" name="Oval 13"/>
          <p:cNvSpPr>
            <a:spLocks noChangeArrowheads="1"/>
          </p:cNvSpPr>
          <p:nvPr/>
        </p:nvSpPr>
        <p:spPr bwMode="auto">
          <a:xfrm>
            <a:off x="971550" y="4221163"/>
            <a:ext cx="1728788" cy="1152525"/>
          </a:xfrm>
          <a:prstGeom prst="ellipse">
            <a:avLst/>
          </a:prstGeom>
          <a:solidFill>
            <a:srgbClr val="00800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400"/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2339975" y="4437063"/>
            <a:ext cx="1079500" cy="108108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 rot="10800000" flipV="1">
            <a:off x="1071538" y="5643578"/>
            <a:ext cx="259238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Разность множеств</a:t>
            </a:r>
          </a:p>
        </p:txBody>
      </p:sp>
      <p:sp>
        <p:nvSpPr>
          <p:cNvPr id="9233" name="Oval 17"/>
          <p:cNvSpPr>
            <a:spLocks noChangeArrowheads="1"/>
          </p:cNvSpPr>
          <p:nvPr/>
        </p:nvSpPr>
        <p:spPr bwMode="auto">
          <a:xfrm>
            <a:off x="6084888" y="4005263"/>
            <a:ext cx="2808287" cy="1728787"/>
          </a:xfrm>
          <a:prstGeom prst="ellipse">
            <a:avLst/>
          </a:prstGeom>
          <a:solidFill>
            <a:srgbClr val="800000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34" name="Oval 18"/>
          <p:cNvSpPr>
            <a:spLocks noChangeArrowheads="1"/>
          </p:cNvSpPr>
          <p:nvPr/>
        </p:nvSpPr>
        <p:spPr bwMode="auto">
          <a:xfrm>
            <a:off x="6588125" y="4508500"/>
            <a:ext cx="1152525" cy="792163"/>
          </a:xfrm>
          <a:prstGeom prst="ellipse">
            <a:avLst/>
          </a:prstGeom>
          <a:solidFill>
            <a:srgbClr val="00FF0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5651500" y="5949950"/>
            <a:ext cx="2808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000"/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5867400" y="6092825"/>
            <a:ext cx="2633690" cy="400110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Подмножество</a:t>
            </a:r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 flipH="1">
            <a:off x="6572263" y="5013325"/>
            <a:ext cx="447661" cy="987443"/>
          </a:xfrm>
          <a:prstGeom prst="line">
            <a:avLst/>
          </a:prstGeom>
          <a:noFill/>
          <a:ln w="28575">
            <a:solidFill>
              <a:schemeClr val="bg2">
                <a:lumMod val="25000"/>
              </a:schemeClr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642910" y="2500306"/>
            <a:ext cx="2878140" cy="338554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Пересечение множеств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43042" y="285728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Действия над множествами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071538" y="1357298"/>
            <a:ext cx="1643074" cy="78581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000232" y="1285860"/>
            <a:ext cx="1571636" cy="85725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000232" y="1357298"/>
            <a:ext cx="500066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Другая 17">
      <a:dk1>
        <a:sysClr val="windowText" lastClr="000000"/>
      </a:dk1>
      <a:lt1>
        <a:sysClr val="window" lastClr="FFFFFF"/>
      </a:lt1>
      <a:dk2>
        <a:srgbClr val="FFD7E8"/>
      </a:dk2>
      <a:lt2>
        <a:srgbClr val="C3DCFF"/>
      </a:lt2>
      <a:accent1>
        <a:srgbClr val="FF388C"/>
      </a:accent1>
      <a:accent2>
        <a:srgbClr val="E40059"/>
      </a:accent2>
      <a:accent3>
        <a:srgbClr val="9C007F"/>
      </a:accent3>
      <a:accent4>
        <a:srgbClr val="FF87BA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377</Words>
  <Application>Microsoft PowerPoint</Application>
  <PresentationFormat>Экран (4:3)</PresentationFormat>
  <Paragraphs>58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Яркая</vt:lpstr>
      <vt:lpstr>Формула</vt:lpstr>
      <vt:lpstr>Слайд 1</vt:lpstr>
      <vt:lpstr>«Множество есть многое, мыслимое как единое целое»</vt:lpstr>
      <vt:lpstr>Слайд 3</vt:lpstr>
      <vt:lpstr>Содержание  программы.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«Множества и мы»</dc:title>
  <dc:creator>KX-8</dc:creator>
  <cp:lastModifiedBy>123</cp:lastModifiedBy>
  <cp:revision>20</cp:revision>
  <dcterms:created xsi:type="dcterms:W3CDTF">2007-05-16T16:45:07Z</dcterms:created>
  <dcterms:modified xsi:type="dcterms:W3CDTF">2002-12-31T21:48:19Z</dcterms:modified>
</cp:coreProperties>
</file>